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3"/>
  </p:notes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Maven Pro" panose="020B0604020202020204" charset="0"/>
      <p:regular r:id="rId22"/>
      <p:bold r:id="rId23"/>
    </p:embeddedFont>
    <p:embeddedFont>
      <p:font typeface="Nunito" panose="020B0604020202020204" charset="0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1" roundtripDataSignature="AMtx7mh7Uyg1jGy94l8Qq2TVcAidaXSJ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9"/>
  </p:normalViewPr>
  <p:slideViewPr>
    <p:cSldViewPr snapToGrid="0">
      <p:cViewPr varScale="1">
        <p:scale>
          <a:sx n="61" d="100"/>
          <a:sy n="61" d="100"/>
        </p:scale>
        <p:origin x="8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39211539b_2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6" name="Google Shape;626;g639211539b_2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39211539b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639211539b_2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39211539b_2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639211539b_2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39211539b_2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639211539b_2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39211539b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639211539b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39211539b_2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4" name="Google Shape;664;g639211539b_2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639211539b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2" name="Google Shape;672;g639211539b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39211539b_2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g639211539b_2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38ce44a1d_3_10"/>
          <p:cNvSpPr/>
          <p:nvPr/>
        </p:nvSpPr>
        <p:spPr>
          <a:xfrm>
            <a:off x="3658683" y="1008933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g638ce44a1d_3_10"/>
          <p:cNvSpPr/>
          <p:nvPr/>
        </p:nvSpPr>
        <p:spPr>
          <a:xfrm rot="10800000">
            <a:off x="7091169" y="435567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g638ce44a1d_3_10"/>
          <p:cNvSpPr txBox="1">
            <a:spLocks noGrp="1"/>
          </p:cNvSpPr>
          <p:nvPr>
            <p:ph type="ctrTitle"/>
          </p:nvPr>
        </p:nvSpPr>
        <p:spPr>
          <a:xfrm>
            <a:off x="4059600" y="1925674"/>
            <a:ext cx="4072800" cy="204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638ce44a1d_3_10"/>
          <p:cNvSpPr txBox="1">
            <a:spLocks noGrp="1"/>
          </p:cNvSpPr>
          <p:nvPr>
            <p:ph type="subTitle" idx="1"/>
          </p:nvPr>
        </p:nvSpPr>
        <p:spPr>
          <a:xfrm>
            <a:off x="4059600" y="4155440"/>
            <a:ext cx="4072800" cy="9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None/>
              <a:defRPr sz="28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g638ce44a1d_3_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38ce44a1d_3_52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638ce44a1d_3_52"/>
          <p:cNvSpPr txBox="1">
            <a:spLocks noGrp="1"/>
          </p:cNvSpPr>
          <p:nvPr>
            <p:ph type="title" hasCustomPrompt="1"/>
          </p:nvPr>
        </p:nvSpPr>
        <p:spPr>
          <a:xfrm>
            <a:off x="415600" y="1276167"/>
            <a:ext cx="11360700" cy="283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300"/>
              <a:buNone/>
              <a:defRPr sz="21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g638ce44a1d_3_52"/>
          <p:cNvSpPr txBox="1">
            <a:spLocks noGrp="1"/>
          </p:cNvSpPr>
          <p:nvPr>
            <p:ph type="body" idx="1"/>
          </p:nvPr>
        </p:nvSpPr>
        <p:spPr>
          <a:xfrm>
            <a:off x="415600" y="4216000"/>
            <a:ext cx="11360700" cy="14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638ce44a1d_3_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8ce44a1d_3_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38ce44a1d_3_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g638ce44a1d_3_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g638ce44a1d_3_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638ce44a1d_3_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638ce44a1d_3_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g638ce44a1d_4_129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70" name="Google Shape;70;g638ce44a1d_4_129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71" name="Google Shape;71;g638ce44a1d_4_129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g638ce44a1d_4_129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" name="Google Shape;73;g638ce44a1d_4_129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74" name="Google Shape;74;g638ce44a1d_4_129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g638ce44a1d_4_129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g638ce44a1d_4_129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g638ce44a1d_4_129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78" name="Google Shape;78;g638ce44a1d_4_12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g638ce44a1d_4_129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g638ce44a1d_4_129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g638ce44a1d_4_129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g638ce44a1d_4_129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83" name="Google Shape;83;g638ce44a1d_4_129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g638ce44a1d_4_129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g638ce44a1d_4_129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g638ce44a1d_4_129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g638ce44a1d_4_129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" name="Google Shape;88;g638ce44a1d_4_129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89" name="Google Shape;89;g638ce44a1d_4_129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g638ce44a1d_4_129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g638ce44a1d_4_129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92" name="Google Shape;92;g638ce44a1d_4_129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g638ce44a1d_4_129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g638ce44a1d_4_129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5" name="Google Shape;95;g638ce44a1d_4_129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" name="Google Shape;96;g638ce44a1d_4_129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97" name="Google Shape;97;g638ce44a1d_4_12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g638ce44a1d_4_12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" name="Google Shape;99;g638ce44a1d_4_129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g638ce44a1d_4_129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g638ce44a1d_4_129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638ce44a1d_4_129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g638ce44a1d_4_129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g638ce44a1d_4_129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g638ce44a1d_4_129"/>
          <p:cNvSpPr txBox="1">
            <a:spLocks noGrp="1"/>
          </p:cNvSpPr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g638ce44a1d_4_129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g638ce44a1d_4_12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g638ce44a1d_4_169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110" name="Google Shape;110;g638ce44a1d_4_169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11" name="Google Shape;111;g638ce44a1d_4_16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g638ce44a1d_4_169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13;g638ce44a1d_4_16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14" name="Google Shape;114;g638ce44a1d_4_169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g638ce44a1d_4_169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g638ce44a1d_4_169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g638ce44a1d_4_169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18" name="Google Shape;118;g638ce44a1d_4_16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g638ce44a1d_4_169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g638ce44a1d_4_169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g638ce44a1d_4_16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" name="Google Shape;122;g638ce44a1d_4_169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123" name="Google Shape;123;g638ce44a1d_4_16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24" name="Google Shape;124;g638ce44a1d_4_169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g638ce44a1d_4_169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g638ce44a1d_4_169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27" name="Google Shape;127;g638ce44a1d_4_16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g638ce44a1d_4_1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g638ce44a1d_4_169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g638ce44a1d_4_169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31" name="Google Shape;131;g638ce44a1d_4_16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g638ce44a1d_4_169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g638ce44a1d_4_16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g638ce44a1d_4_169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" name="Google Shape;135;g638ce44a1d_4_169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36" name="Google Shape;136;g638ce44a1d_4_169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g638ce44a1d_4_16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g638ce44a1d_4_16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g638ce44a1d_4_169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g638ce44a1d_4_169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g638ce44a1d_4_169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g638ce44a1d_4_16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g638ce44a1d_4_20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45" name="Google Shape;145;g638ce44a1d_4_20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g638ce44a1d_4_20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g638ce44a1d_4_20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638ce44a1d_4_20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g638ce44a1d_4_20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g638ce44a1d_4_21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52" name="Google Shape;152;g638ce44a1d_4_2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g638ce44a1d_4_2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g638ce44a1d_4_211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638ce44a1d_4_211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g638ce44a1d_4_211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g638ce44a1d_4_2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g638ce44a1d_4_21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60" name="Google Shape;160;g638ce44a1d_4_2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g638ce44a1d_4_2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g638ce44a1d_4_21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638ce44a1d_4_219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g638ce44a1d_4_22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66" name="Google Shape;166;g638ce44a1d_4_22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g638ce44a1d_4_22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g638ce44a1d_4_22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638ce44a1d_4_225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g638ce44a1d_4_22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g638ce44a1d_4_232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73" name="Google Shape;173;g638ce44a1d_4_23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74" name="Google Shape;174;g638ce44a1d_4_2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g638ce44a1d_4_23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g638ce44a1d_4_23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g638ce44a1d_4_23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78" name="Google Shape;178;g638ce44a1d_4_23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g638ce44a1d_4_2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g638ce44a1d_4_23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" name="Google Shape;181;g638ce44a1d_4_23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82" name="Google Shape;182;g638ce44a1d_4_2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g638ce44a1d_4_23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4" name="Google Shape;184;g638ce44a1d_4_232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g638ce44a1d_4_23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638ce44a1d_3_16"/>
          <p:cNvSpPr/>
          <p:nvPr/>
        </p:nvSpPr>
        <p:spPr>
          <a:xfrm flipH="1">
            <a:off x="10127953" y="613633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g638ce44a1d_3_16"/>
          <p:cNvSpPr/>
          <p:nvPr/>
        </p:nvSpPr>
        <p:spPr>
          <a:xfrm rot="10800000" flipH="1">
            <a:off x="621900" y="4744471"/>
            <a:ext cx="1442131" cy="1499896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g638ce44a1d_3_16"/>
          <p:cNvSpPr txBox="1">
            <a:spLocks noGrp="1"/>
          </p:cNvSpPr>
          <p:nvPr>
            <p:ph type="title"/>
          </p:nvPr>
        </p:nvSpPr>
        <p:spPr>
          <a:xfrm>
            <a:off x="1031600" y="2408600"/>
            <a:ext cx="10128900" cy="2040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638ce44a1d_3_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g638ce44a1d_4_24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88" name="Google Shape;188;g638ce44a1d_4_24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g638ce44a1d_4_24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g638ce44a1d_4_247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g638ce44a1d_4_247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2" name="Google Shape;192;g638ce44a1d_4_247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g638ce44a1d_4_247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g638ce44a1d_4_255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96" name="Google Shape;196;g638ce44a1d_4_25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g638ce44a1d_4_25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g638ce44a1d_4_255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99" name="Google Shape;199;g638ce44a1d_4_25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38ce44a1d_4_39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39211539b_2_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g639211539b_2_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5" name="Google Shape;385;g639211539b_2_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g639211539b_2_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g639211539b_2_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g639211539b_2_50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390" name="Google Shape;390;g639211539b_2_50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391" name="Google Shape;391;g639211539b_2_5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g639211539b_2_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g639211539b_2_5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g639211539b_2_5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g639211539b_2_50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396" name="Google Shape;396;g639211539b_2_5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g639211539b_2_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g639211539b_2_5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g639211539b_2_50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g639211539b_2_5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1" name="Google Shape;401;g639211539b_2_50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02" name="Google Shape;402;g639211539b_2_5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g639211539b_2_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g639211539b_2_5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g639211539b_2_5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6" name="Google Shape;406;g639211539b_2_50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07" name="Google Shape;407;g639211539b_2_5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g639211539b_2_50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g639211539b_2_50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0" name="Google Shape;410;g639211539b_2_50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11" name="Google Shape;411;g639211539b_2_50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g639211539b_2_50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g639211539b_2_50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g639211539b_2_50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g639211539b_2_50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6" name="Google Shape;416;g639211539b_2_50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17" name="Google Shape;417;g639211539b_2_5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g639211539b_2_50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g639211539b_2_50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g639211539b_2_50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g639211539b_2_50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22" name="Google Shape;422;g639211539b_2_50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g639211539b_2_50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g639211539b_2_50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5" name="Google Shape;425;g639211539b_2_50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26" name="Google Shape;426;g639211539b_2_50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g639211539b_2_5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g639211539b_2_50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g639211539b_2_50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g639211539b_2_50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1" name="Google Shape;431;g639211539b_2_50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32" name="Google Shape;432;g639211539b_2_50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g639211539b_2_50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g639211539b_2_50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g639211539b_2_50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g639211539b_2_50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37" name="Google Shape;437;g639211539b_2_5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639211539b_2_50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639211539b_2_50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g639211539b_2_50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g639211539b_2_50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42" name="Google Shape;442;g639211539b_2_50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g639211539b_2_50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g639211539b_2_50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5" name="Google Shape;445;g639211539b_2_50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46" name="Google Shape;446;g639211539b_2_50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g639211539b_2_5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g639211539b_2_50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g639211539b_2_50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0" name="Google Shape;450;g639211539b_2_50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51" name="Google Shape;451;g639211539b_2_50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g639211539b_2_50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g639211539b_2_50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g639211539b_2_50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" name="Google Shape;455;g639211539b_2_50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56" name="Google Shape;456;g639211539b_2_50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g639211539b_2_5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g639211539b_2_50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g639211539b_2_50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g639211539b_2_50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" name="Google Shape;461;g639211539b_2_50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62" name="Google Shape;462;g639211539b_2_50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g639211539b_2_50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g639211539b_2_50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g639211539b_2_50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6" name="Google Shape;466;g639211539b_2_50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67" name="Google Shape;467;g639211539b_2_5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g639211539b_2_50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g639211539b_2_50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0" name="Google Shape;470;g639211539b_2_50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71" name="Google Shape;471;g639211539b_2_50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g639211539b_2_50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g639211539b_2_50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g639211539b_2_50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5" name="Google Shape;475;g639211539b_2_50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76" name="Google Shape;476;g639211539b_2_50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g639211539b_2_5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g639211539b_2_50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g639211539b_2_50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g639211539b_2_50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1" name="Google Shape;481;g639211539b_2_50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482" name="Google Shape;482;g639211539b_2_50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g639211539b_2_50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g639211539b_2_50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g639211539b_2_50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" name="Google Shape;486;g639211539b_2_50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487" name="Google Shape;487;g639211539b_2_5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g639211539b_2_50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g639211539b_2_50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0" name="Google Shape;490;g639211539b_2_50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491" name="Google Shape;491;g639211539b_2_50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g639211539b_2_50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g639211539b_2_50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g639211539b_2_50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g639211539b_2_50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6" name="Google Shape;496;g639211539b_2_50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497" name="Google Shape;497;g639211539b_2_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g639211539b_2_50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g639211539b_2_50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g639211539b_2_50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1" name="Google Shape;501;g639211539b_2_50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02" name="Google Shape;502;g639211539b_2_50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g639211539b_2_50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g639211539b_2_50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g639211539b_2_50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6" name="Google Shape;506;g639211539b_2_50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07" name="Google Shape;507;g639211539b_2_5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g639211539b_2_50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g639211539b_2_50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0" name="Google Shape;510;g639211539b_2_50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11" name="Google Shape;511;g639211539b_2_50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g639211539b_2_50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g639211539b_2_50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g639211539b_2_50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5" name="Google Shape;515;g639211539b_2_50"/>
          <p:cNvSpPr txBox="1">
            <a:spLocks noGrp="1"/>
          </p:cNvSpPr>
          <p:nvPr>
            <p:ph type="title" hasCustomPrompt="1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6" name="Google Shape;516;g639211539b_2_50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g639211539b_2_5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g639211539b_2_180"/>
          <p:cNvGrpSpPr/>
          <p:nvPr/>
        </p:nvGrpSpPr>
        <p:grpSpPr>
          <a:xfrm>
            <a:off x="195687" y="4541"/>
            <a:ext cx="1644244" cy="1846001"/>
            <a:chOff x="146769" y="3406"/>
            <a:chExt cx="1233214" cy="1384535"/>
          </a:xfrm>
        </p:grpSpPr>
        <p:grpSp>
          <p:nvGrpSpPr>
            <p:cNvPr id="520" name="Google Shape;520;g639211539b_2_180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1" name="Google Shape;521;g639211539b_2_180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g639211539b_2_180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3" name="Google Shape;523;g639211539b_2_180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24" name="Google Shape;524;g639211539b_2_180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g639211539b_2_180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g639211539b_2_180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" name="Google Shape;527;g639211539b_2_180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28" name="Google Shape;528;g639211539b_2_180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g639211539b_2_18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g639211539b_2_180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g639211539b_2_180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2" name="Google Shape;532;g639211539b_2_180"/>
          <p:cNvGrpSpPr/>
          <p:nvPr/>
        </p:nvGrpSpPr>
        <p:grpSpPr>
          <a:xfrm>
            <a:off x="9033220" y="3871914"/>
            <a:ext cx="2914790" cy="2985925"/>
            <a:chOff x="6775084" y="2904008"/>
            <a:chExt cx="2186147" cy="2239500"/>
          </a:xfrm>
        </p:grpSpPr>
        <p:grpSp>
          <p:nvGrpSpPr>
            <p:cNvPr id="533" name="Google Shape;533;g639211539b_2_180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534" name="Google Shape;534;g639211539b_2_180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g639211539b_2_180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6" name="Google Shape;536;g639211539b_2_180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537" name="Google Shape;537;g639211539b_2_180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g639211539b_2_180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g639211539b_2_18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" name="Google Shape;540;g639211539b_2_180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541" name="Google Shape;541;g639211539b_2_180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g639211539b_2_180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g639211539b_2_180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g639211539b_2_180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" name="Google Shape;545;g639211539b_2_180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546" name="Google Shape;546;g639211539b_2_180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g639211539b_2_180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g639211539b_2_180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g639211539b_2_1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g639211539b_2_180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51" name="Google Shape;551;g639211539b_2_180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g639211539b_2_18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4" name="Google Shape;554;g639211539b_2_21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55" name="Google Shape;555;g639211539b_2_2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639211539b_2_2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g639211539b_2_21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g639211539b_2_215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59" name="Google Shape;559;g639211539b_2_21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g639211539b_2_222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62" name="Google Shape;562;g639211539b_2_2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639211539b_2_2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4" name="Google Shape;564;g639211539b_2_222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g639211539b_2_222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66" name="Google Shape;566;g639211539b_2_222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67" name="Google Shape;567;g639211539b_2_22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g639211539b_2_23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70" name="Google Shape;570;g639211539b_2_23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639211539b_2_2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2" name="Google Shape;572;g639211539b_2_230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g639211539b_2_23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g639211539b_2_23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76" name="Google Shape;576;g639211539b_2_23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g639211539b_2_23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" name="Google Shape;578;g639211539b_2_236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g639211539b_2_236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0" name="Google Shape;580;g639211539b_2_23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38ce44a1d_3_21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g638ce44a1d_3_21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638ce44a1d_3_21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g638ce44a1d_3_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g639211539b_2_243"/>
          <p:cNvGrpSpPr/>
          <p:nvPr/>
        </p:nvGrpSpPr>
        <p:grpSpPr>
          <a:xfrm>
            <a:off x="9155392" y="1675"/>
            <a:ext cx="3023096" cy="3468901"/>
            <a:chOff x="6790514" y="1256"/>
            <a:chExt cx="2267379" cy="2601741"/>
          </a:xfrm>
        </p:grpSpPr>
        <p:grpSp>
          <p:nvGrpSpPr>
            <p:cNvPr id="583" name="Google Shape;583;g639211539b_2_243"/>
            <p:cNvGrpSpPr/>
            <p:nvPr/>
          </p:nvGrpSpPr>
          <p:grpSpPr>
            <a:xfrm>
              <a:off x="7067535" y="1256"/>
              <a:ext cx="1990358" cy="1990303"/>
              <a:chOff x="7067535" y="1256"/>
              <a:chExt cx="1990358" cy="1990303"/>
            </a:xfrm>
          </p:grpSpPr>
          <p:sp>
            <p:nvSpPr>
              <p:cNvPr id="584" name="Google Shape;584;g639211539b_2_24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g639211539b_2_24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g639211539b_2_243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7" name="Google Shape;587;g639211539b_2_243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588" name="Google Shape;588;g639211539b_2_243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g639211539b_2_24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g639211539b_2_24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1" name="Google Shape;591;g639211539b_2_243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592" name="Google Shape;592;g639211539b_2_24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g639211539b_2_24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4" name="Google Shape;594;g639211539b_2_243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5" name="Google Shape;595;g639211539b_2_24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g639211539b_2_25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598" name="Google Shape;598;g639211539b_2_25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639211539b_2_25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g639211539b_2_25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g639211539b_2_258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02" name="Google Shape;602;g639211539b_2_258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03" name="Google Shape;603;g639211539b_2_25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g639211539b_2_266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606" name="Google Shape;606;g639211539b_2_26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639211539b_2_26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8" name="Google Shape;608;g639211539b_2_266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609" name="Google Shape;609;g639211539b_2_26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39211539b_2_27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638ce44a1d_3_26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638ce44a1d_3_26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53331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638ce44a1d_3_26"/>
          <p:cNvSpPr txBox="1">
            <a:spLocks noGrp="1"/>
          </p:cNvSpPr>
          <p:nvPr>
            <p:ph type="body" idx="2"/>
          </p:nvPr>
        </p:nvSpPr>
        <p:spPr>
          <a:xfrm>
            <a:off x="6443200" y="1633633"/>
            <a:ext cx="5333100" cy="447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638ce44a1d_3_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638ce44a1d_3_31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638ce44a1d_3_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638ce44a1d_3_34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5" name="Google Shape;35;g638ce44a1d_3_34"/>
          <p:cNvSpPr txBox="1">
            <a:spLocks noGrp="1"/>
          </p:cNvSpPr>
          <p:nvPr>
            <p:ph type="body" idx="1"/>
          </p:nvPr>
        </p:nvSpPr>
        <p:spPr>
          <a:xfrm>
            <a:off x="415600" y="1865867"/>
            <a:ext cx="3744000" cy="37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638ce44a1d_3_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638ce44a1d_3_38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638ce44a1d_3_3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78384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0" name="Google Shape;40;g638ce44a1d_3_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638ce44a1d_3_42"/>
          <p:cNvSpPr/>
          <p:nvPr/>
        </p:nvSpPr>
        <p:spPr>
          <a:xfrm>
            <a:off x="6096000" y="-33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g638ce44a1d_3_4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g638ce44a1d_3_42"/>
          <p:cNvSpPr txBox="1">
            <a:spLocks noGrp="1"/>
          </p:cNvSpPr>
          <p:nvPr>
            <p:ph type="title"/>
          </p:nvPr>
        </p:nvSpPr>
        <p:spPr>
          <a:xfrm>
            <a:off x="354000" y="1239033"/>
            <a:ext cx="5393700" cy="2381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g638ce44a1d_3_42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209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g638ce44a1d_3_4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g638ce44a1d_3_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38ce44a1d_3_49"/>
          <p:cNvSpPr txBox="1">
            <a:spLocks noGrp="1"/>
          </p:cNvSpPr>
          <p:nvPr>
            <p:ph type="body" idx="1"/>
          </p:nvPr>
        </p:nvSpPr>
        <p:spPr>
          <a:xfrm>
            <a:off x="426000" y="5625233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Economica"/>
              <a:buNone/>
              <a:defRPr sz="32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g638ce44a1d_3_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638ce44a1d_3_6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Economica"/>
              <a:buNone/>
              <a:defRPr sz="56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g638ce44a1d_3_6"/>
          <p:cNvSpPr txBox="1">
            <a:spLocks noGrp="1"/>
          </p:cNvSpPr>
          <p:nvPr>
            <p:ph type="body" idx="1"/>
          </p:nvPr>
        </p:nvSpPr>
        <p:spPr>
          <a:xfrm>
            <a:off x="415600" y="1633633"/>
            <a:ext cx="11360700" cy="4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●"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●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pen Sans"/>
              <a:buChar char="○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Open Sans"/>
              <a:buChar char="■"/>
              <a:defRPr sz="1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g638ce44a1d_3_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38ce44a1d_4_1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66" name="Google Shape;66;g638ce44a1d_4_1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7" name="Google Shape;67;g638ce44a1d_4_125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39211539b_2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 i="0" u="none" strike="noStrike" cap="non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340" name="Google Shape;340;g639211539b_2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238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238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sz="15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341" name="Google Shape;341;g639211539b_2_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.png"/><Relationship Id="rId4" Type="http://schemas.openxmlformats.org/officeDocument/2006/relationships/hyperlink" Target="https://istheservicedowncanada.com/status/roge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"/>
          <p:cNvSpPr txBox="1">
            <a:spLocks noGrp="1"/>
          </p:cNvSpPr>
          <p:nvPr>
            <p:ph type="ctrTitle"/>
          </p:nvPr>
        </p:nvSpPr>
        <p:spPr>
          <a:xfrm>
            <a:off x="1524000" y="1257299"/>
            <a:ext cx="9144000" cy="2252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Seamless Internet with Rogers: A Customer Service Solution</a:t>
            </a:r>
            <a:endParaRPr/>
          </a:p>
        </p:txBody>
      </p:sp>
      <p:sp>
        <p:nvSpPr>
          <p:cNvPr id="617" name="Google Shape;617;p1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By Data Ducks 🐥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g639211539b_2_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1725" y="365125"/>
            <a:ext cx="3362150" cy="322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639211539b_2_28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Identification of the Problem</a:t>
            </a:r>
            <a:endParaRPr/>
          </a:p>
        </p:txBody>
      </p:sp>
      <p:sp>
        <p:nvSpPr>
          <p:cNvPr id="630" name="Google Shape;630;g639211539b_2_280"/>
          <p:cNvSpPr txBox="1">
            <a:spLocks noGrp="1"/>
          </p:cNvSpPr>
          <p:nvPr>
            <p:ph type="body" idx="1"/>
          </p:nvPr>
        </p:nvSpPr>
        <p:spPr>
          <a:xfrm>
            <a:off x="838200" y="9063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3000"/>
          </a:p>
          <a:p>
            <a:pPr marL="228600" lvl="0" indent="-228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3C47D"/>
              </a:buClr>
              <a:buSzPts val="3000"/>
              <a:buChar char="●"/>
            </a:pPr>
            <a:r>
              <a:rPr lang="en-US" sz="3000"/>
              <a:t>Intermittent wifi outages</a:t>
            </a:r>
            <a:endParaRPr sz="3000"/>
          </a:p>
          <a:p>
            <a:pPr marL="685800" marR="0" lvl="1" indent="-3048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Font typeface="Nunito"/>
              <a:buChar char="○"/>
            </a:pPr>
            <a:r>
              <a:rPr lang="en-US" sz="3000"/>
              <a:t>No IoT without Internet</a:t>
            </a:r>
            <a:endParaRPr sz="3000"/>
          </a:p>
          <a:p>
            <a:pPr marL="1143000" marR="0" lvl="2" indent="-3048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93C47D"/>
              </a:buClr>
              <a:buSzPts val="3000"/>
              <a:buChar char="■"/>
            </a:pPr>
            <a:r>
              <a:rPr lang="en-US" sz="3000"/>
              <a:t>Renders Rogers IoT solutions redundant</a:t>
            </a:r>
            <a:endParaRPr sz="3000"/>
          </a:p>
          <a:p>
            <a:pPr marL="1600200" lvl="3" indent="-3048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Char char="●"/>
            </a:pPr>
            <a:r>
              <a:rPr lang="en-US" sz="3000"/>
              <a:t>Unappealing to customers who rely on constant connection</a:t>
            </a:r>
            <a:endParaRPr sz="3000"/>
          </a:p>
          <a:p>
            <a:pPr marL="2057400" lvl="4" indent="-3048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3000"/>
              <a:buChar char="○"/>
            </a:pPr>
            <a:r>
              <a:rPr lang="en-US" sz="3000"/>
              <a:t>Leads to customers switching ISP’s</a:t>
            </a:r>
            <a:endParaRPr sz="30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</a:pP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39211539b_2_286"/>
          <p:cNvSpPr/>
          <p:nvPr/>
        </p:nvSpPr>
        <p:spPr>
          <a:xfrm>
            <a:off x="0" y="5000850"/>
            <a:ext cx="12162300" cy="1857150"/>
          </a:xfrm>
          <a:prstGeom prst="flowChartProcess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639211539b_2_286"/>
          <p:cNvSpPr/>
          <p:nvPr/>
        </p:nvSpPr>
        <p:spPr>
          <a:xfrm>
            <a:off x="0" y="1261350"/>
            <a:ext cx="12162300" cy="1911650"/>
          </a:xfrm>
          <a:prstGeom prst="flowChartProcess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639211539b_2_286"/>
          <p:cNvSpPr txBox="1">
            <a:spLocks noGrp="1"/>
          </p:cNvSpPr>
          <p:nvPr>
            <p:ph type="title"/>
          </p:nvPr>
        </p:nvSpPr>
        <p:spPr>
          <a:xfrm>
            <a:off x="458125" y="79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Current Solution</a:t>
            </a:r>
            <a:endParaRPr/>
          </a:p>
        </p:txBody>
      </p:sp>
      <p:sp>
        <p:nvSpPr>
          <p:cNvPr id="638" name="Google Shape;638;g639211539b_2_286"/>
          <p:cNvSpPr txBox="1">
            <a:spLocks noGrp="1"/>
          </p:cNvSpPr>
          <p:nvPr>
            <p:ph type="body" idx="1"/>
          </p:nvPr>
        </p:nvSpPr>
        <p:spPr>
          <a:xfrm>
            <a:off x="838200" y="1504350"/>
            <a:ext cx="10515600" cy="48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/>
              <a:t>Check the network status via </a:t>
            </a:r>
            <a:endParaRPr sz="2400"/>
          </a:p>
          <a:p>
            <a:pPr marL="45720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online tracking tool 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/>
              <a:t>Call a customer service representative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-US" sz="2400"/>
              <a:t>Wait without internet until it is fixed (12 - 48 hrs)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</a:pPr>
            <a:endParaRPr/>
          </a:p>
        </p:txBody>
      </p:sp>
      <p:pic>
        <p:nvPicPr>
          <p:cNvPr id="639" name="Google Shape;639;g639211539b_2_2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9338" y="1324763"/>
            <a:ext cx="1784821" cy="178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g639211539b_2_2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1475" y="3319713"/>
            <a:ext cx="2920550" cy="15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639211539b_2_28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32497" y="5000850"/>
            <a:ext cx="3398515" cy="19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g639211539b_2_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21891"/>
            <a:ext cx="12192001" cy="553611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639211539b_2_296"/>
          <p:cNvSpPr txBox="1">
            <a:spLocks noGrp="1"/>
          </p:cNvSpPr>
          <p:nvPr>
            <p:ph type="title"/>
          </p:nvPr>
        </p:nvSpPr>
        <p:spPr>
          <a:xfrm>
            <a:off x="458125" y="79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Current connection check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Plan to build off this functionality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39211539b_2_30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Outlining the issue</a:t>
            </a:r>
            <a:endParaRPr/>
          </a:p>
        </p:txBody>
      </p:sp>
      <p:pic>
        <p:nvPicPr>
          <p:cNvPr id="653" name="Google Shape;653;g639211539b_2_301"/>
          <p:cNvPicPr preferRelativeResize="0"/>
          <p:nvPr/>
        </p:nvPicPr>
        <p:blipFill rotWithShape="1">
          <a:blip r:embed="rId3">
            <a:alphaModFix/>
          </a:blip>
          <a:srcRect r="22318"/>
          <a:stretch/>
        </p:blipFill>
        <p:spPr>
          <a:xfrm>
            <a:off x="208825" y="1417638"/>
            <a:ext cx="5025309" cy="51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639211539b_2_301"/>
          <p:cNvSpPr txBox="1"/>
          <p:nvPr/>
        </p:nvSpPr>
        <p:spPr>
          <a:xfrm>
            <a:off x="5763825" y="1690825"/>
            <a:ext cx="5800800" cy="3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Collecting 3798 comments about Rogers from the </a:t>
            </a: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https://istheservicedowncanada.com/status/rogers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Word tokenize and POS tag every comment.Collect all the adjectives, verbs and nouns as well as the frequencies of them.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-"/>
            </a:pPr>
            <a:r>
              <a:rPr lang="en-US" sz="14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Choosing typical words and their frequencies.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5" name="Google Shape;655;g639211539b_2_30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0938" y="3130175"/>
            <a:ext cx="488657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39211539b_2_308"/>
          <p:cNvSpPr txBox="1">
            <a:spLocks noGrp="1"/>
          </p:cNvSpPr>
          <p:nvPr>
            <p:ph type="body" idx="1"/>
          </p:nvPr>
        </p:nvSpPr>
        <p:spPr>
          <a:xfrm>
            <a:off x="396600" y="3691025"/>
            <a:ext cx="11716500" cy="19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“Sighs. Maybe switching to Bell isn't such a bad idea after all. Out in Foresthill...again.”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“Since Friday night. Hurry up or I'm switching to bell”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“Still no internet, TV, or phone, Since Monday at 5am. I think this coming month we will be switching to bell and never looking back.”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SzPts val="1800"/>
              <a:buNone/>
            </a:pPr>
            <a:r>
              <a:rPr lang="en-US" sz="2000"/>
              <a:t>“Making my switch to bell a lot easier!”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SzPts val="1800"/>
              <a:buNone/>
            </a:pPr>
            <a:r>
              <a:rPr lang="en-US" sz="2000"/>
              <a:t>“Brampton, Ontario. Dead internet or extremely slow. wtf rogers. switching to Bell tomorrow.”</a:t>
            </a:r>
            <a:endParaRPr sz="2000"/>
          </a:p>
        </p:txBody>
      </p:sp>
      <p:pic>
        <p:nvPicPr>
          <p:cNvPr id="661" name="Google Shape;661;g639211539b_2_308"/>
          <p:cNvPicPr preferRelativeResize="0"/>
          <p:nvPr/>
        </p:nvPicPr>
        <p:blipFill rotWithShape="1">
          <a:blip r:embed="rId3">
            <a:alphaModFix/>
          </a:blip>
          <a:srcRect r="10792"/>
          <a:stretch/>
        </p:blipFill>
        <p:spPr>
          <a:xfrm>
            <a:off x="2158400" y="246875"/>
            <a:ext cx="8192897" cy="344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39211539b_2_313"/>
          <p:cNvSpPr txBox="1">
            <a:spLocks noGrp="1"/>
          </p:cNvSpPr>
          <p:nvPr>
            <p:ph type="title"/>
          </p:nvPr>
        </p:nvSpPr>
        <p:spPr>
          <a:xfrm>
            <a:off x="72097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Solution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Provide seamless internet access via free mobile data transition</a:t>
            </a:r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436CE-6BFE-4783-850A-C4BB91E36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25" y="1220759"/>
            <a:ext cx="10283081" cy="5023287"/>
          </a:xfrm>
          <a:prstGeom prst="rect">
            <a:avLst/>
          </a:prstGeom>
        </p:spPr>
      </p:pic>
      <p:pic>
        <p:nvPicPr>
          <p:cNvPr id="8" name="Google Shape;668;g639211539b_2_313">
            <a:extLst>
              <a:ext uri="{FF2B5EF4-FFF2-40B4-BE49-F238E27FC236}">
                <a16:creationId xmlns:a16="http://schemas.microsoft.com/office/drawing/2014/main" id="{7BBA45FF-10A1-4D10-91BF-E7D85C9B302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94359" y="3068902"/>
            <a:ext cx="1933450" cy="1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69;g639211539b_2_313">
            <a:extLst>
              <a:ext uri="{FF2B5EF4-FFF2-40B4-BE49-F238E27FC236}">
                <a16:creationId xmlns:a16="http://schemas.microsoft.com/office/drawing/2014/main" id="{7117B436-5BA4-454C-ADA7-8C698951030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4334" y="4524541"/>
            <a:ext cx="1820025" cy="14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39211539b_2_3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Extending across the home and IoT functions</a:t>
            </a:r>
            <a:endParaRPr/>
          </a:p>
        </p:txBody>
      </p:sp>
      <p:sp>
        <p:nvSpPr>
          <p:cNvPr id="675" name="Google Shape;675;g639211539b_2_320"/>
          <p:cNvSpPr txBox="1">
            <a:spLocks noGrp="1"/>
          </p:cNvSpPr>
          <p:nvPr>
            <p:ph type="body" idx="1"/>
          </p:nvPr>
        </p:nvSpPr>
        <p:spPr>
          <a:xfrm>
            <a:off x="539975" y="1559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800"/>
              <a:buNone/>
            </a:pPr>
            <a:r>
              <a:rPr lang="en-US"/>
              <a:t>	</a:t>
            </a:r>
            <a:endParaRPr/>
          </a:p>
        </p:txBody>
      </p:sp>
      <p:pic>
        <p:nvPicPr>
          <p:cNvPr id="676" name="Google Shape;676;g639211539b_2_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75" y="2246250"/>
            <a:ext cx="1152525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39211539b_2_326"/>
          <p:cNvSpPr txBox="1">
            <a:spLocks noGrp="1"/>
          </p:cNvSpPr>
          <p:nvPr>
            <p:ph type="title"/>
          </p:nvPr>
        </p:nvSpPr>
        <p:spPr>
          <a:xfrm>
            <a:off x="-197650" y="0"/>
            <a:ext cx="43125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</a:pPr>
            <a:r>
              <a:rPr lang="en-US" sz="7200"/>
              <a:t>Demo Video </a:t>
            </a:r>
            <a:endParaRPr sz="7200"/>
          </a:p>
        </p:txBody>
      </p:sp>
      <p:sp>
        <p:nvSpPr>
          <p:cNvPr id="683" name="Google Shape;683;g639211539b_2_326"/>
          <p:cNvSpPr txBox="1">
            <a:spLocks noGrp="1"/>
          </p:cNvSpPr>
          <p:nvPr>
            <p:ph type="title"/>
          </p:nvPr>
        </p:nvSpPr>
        <p:spPr>
          <a:xfrm>
            <a:off x="7872350" y="1540525"/>
            <a:ext cx="4224300" cy="24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Receive connection text</a:t>
            </a:r>
            <a:endParaRPr sz="3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</a:pP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Enter account details</a:t>
            </a:r>
            <a:endParaRPr sz="3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700"/>
              <a:buNone/>
            </a:pPr>
            <a:endParaRPr sz="3000"/>
          </a:p>
          <a:p>
            <a: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Activate seamless internet connection</a:t>
            </a:r>
            <a:endParaRPr sz="3000"/>
          </a:p>
        </p:txBody>
      </p:sp>
      <p:pic>
        <p:nvPicPr>
          <p:cNvPr id="2" name="Online Media 1" descr="video-1569091701.mp4">
            <a:hlinkClick r:id="" action="ppaction://media"/>
            <a:extLst>
              <a:ext uri="{FF2B5EF4-FFF2-40B4-BE49-F238E27FC236}">
                <a16:creationId xmlns:a16="http://schemas.microsoft.com/office/drawing/2014/main" id="{92CA15AB-53A5-984B-A1AA-6700D3FFF3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9651" y="0"/>
            <a:ext cx="335908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252</Words>
  <Application>Microsoft Office PowerPoint</Application>
  <PresentationFormat>Widescreen</PresentationFormat>
  <Paragraphs>40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Maven Pro</vt:lpstr>
      <vt:lpstr>Calibri</vt:lpstr>
      <vt:lpstr>Open Sans</vt:lpstr>
      <vt:lpstr>Nunito</vt:lpstr>
      <vt:lpstr>Economica</vt:lpstr>
      <vt:lpstr>Luxe</vt:lpstr>
      <vt:lpstr>Momentum</vt:lpstr>
      <vt:lpstr>Momentum</vt:lpstr>
      <vt:lpstr>Seamless Internet with Rogers: A Customer Service Solution</vt:lpstr>
      <vt:lpstr>Identification of the Problem</vt:lpstr>
      <vt:lpstr>Current Solution</vt:lpstr>
      <vt:lpstr>Current connection check Plan to build off this functionality</vt:lpstr>
      <vt:lpstr>Outlining the issue</vt:lpstr>
      <vt:lpstr>PowerPoint Presentation</vt:lpstr>
      <vt:lpstr>Solution Provide seamless internet access via free mobile data transition</vt:lpstr>
      <vt:lpstr>Extending across the home and IoT functions</vt:lpstr>
      <vt:lpstr>Demo Video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Seamless Internet with Rogers: A Customer Service Solution</dc:title>
  <dc:creator>rowe004@rogers.com</dc:creator>
  <cp:lastModifiedBy>rowe004@rogers.com</cp:lastModifiedBy>
  <cp:revision>4</cp:revision>
  <dcterms:created xsi:type="dcterms:W3CDTF">2019-09-21T15:51:38Z</dcterms:created>
  <dcterms:modified xsi:type="dcterms:W3CDTF">2019-09-22T15:44:03Z</dcterms:modified>
</cp:coreProperties>
</file>